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258" r:id="rId3"/>
    <p:sldId id="274" r:id="rId4"/>
    <p:sldId id="325" r:id="rId5"/>
    <p:sldId id="310" r:id="rId6"/>
    <p:sldId id="311" r:id="rId7"/>
    <p:sldId id="312" r:id="rId8"/>
    <p:sldId id="313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9" r:id="rId17"/>
    <p:sldId id="320" r:id="rId18"/>
    <p:sldId id="321" r:id="rId19"/>
    <p:sldId id="322" r:id="rId20"/>
    <p:sldId id="323" r:id="rId21"/>
    <p:sldId id="324" r:id="rId22"/>
    <p:sldId id="259" r:id="rId23"/>
    <p:sldId id="260" r:id="rId24"/>
    <p:sldId id="302" r:id="rId25"/>
    <p:sldId id="261" r:id="rId26"/>
    <p:sldId id="262" r:id="rId27"/>
    <p:sldId id="263" r:id="rId28"/>
    <p:sldId id="264" r:id="rId29"/>
    <p:sldId id="265" r:id="rId30"/>
    <p:sldId id="266" r:id="rId31"/>
    <p:sldId id="272" r:id="rId32"/>
    <p:sldId id="273" r:id="rId33"/>
    <p:sldId id="267" r:id="rId34"/>
    <p:sldId id="268" r:id="rId35"/>
    <p:sldId id="270" r:id="rId36"/>
    <p:sldId id="269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71" r:id="rId46"/>
    <p:sldId id="326" r:id="rId47"/>
    <p:sldId id="327" r:id="rId48"/>
    <p:sldId id="316" r:id="rId49"/>
    <p:sldId id="287" r:id="rId50"/>
    <p:sldId id="288" r:id="rId51"/>
    <p:sldId id="289" r:id="rId52"/>
    <p:sldId id="317" r:id="rId53"/>
    <p:sldId id="318" r:id="rId54"/>
    <p:sldId id="290" r:id="rId55"/>
    <p:sldId id="291" r:id="rId56"/>
    <p:sldId id="286" r:id="rId57"/>
    <p:sldId id="283" r:id="rId58"/>
    <p:sldId id="285" r:id="rId59"/>
    <p:sldId id="284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37E13-B81F-4F97-AE01-9CA69CE7F0D1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0BFED-86EB-4895-B450-4B9FDFBEFB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74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8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68595F-9EFD-468E-B16E-46096FE863F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952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4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BE5582-F6DD-4D0B-A25B-34D1D2EAC21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96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6519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0287CB-18AB-405C-B4D6-57404A94E323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72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18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148BF0-267B-42A9-9045-F267EC016E9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83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98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768C37-BF94-49E7-A490-1FA39EBF046C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993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439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2C54CB-048A-4030-A2FC-39A7A3DAA053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003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197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794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874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49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37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72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17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59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36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87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325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6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FD52-326D-4521-A560-7402E39053E7}" type="datetimeFigureOut">
              <a:rPr lang="en-AU" smtClean="0"/>
              <a:t>22/08/2018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41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pring_Framewor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reate,_read,_update_and_dele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start.spring.io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55791" y="3397561"/>
            <a:ext cx="10967390" cy="902582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Engineering </a:t>
            </a:r>
            <a:r>
              <a:rPr lang="en-US" dirty="0" smtClean="0"/>
              <a:t>Practice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Week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841" y="6059323"/>
            <a:ext cx="314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9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158" y="1262917"/>
            <a:ext cx="76836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38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023" y="1825625"/>
            <a:ext cx="91519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446" y="1192579"/>
            <a:ext cx="71497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8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759" y="1219289"/>
            <a:ext cx="95726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474" y="754316"/>
            <a:ext cx="70674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0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151" y="976152"/>
            <a:ext cx="7663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10515600" cy="185361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en-US" sz="4000" b="1" dirty="0">
                <a:solidFill>
                  <a:schemeClr val="tx1"/>
                </a:solidFill>
              </a:rPr>
              <a:t>Building and Managing </a:t>
            </a:r>
            <a:br>
              <a:rPr lang="en-US" altLang="en-US" sz="4000" b="1" dirty="0">
                <a:solidFill>
                  <a:schemeClr val="tx1"/>
                </a:solidFill>
              </a:rPr>
            </a:br>
            <a:r>
              <a:rPr lang="en-US" altLang="en-US" sz="4000" b="1" dirty="0">
                <a:solidFill>
                  <a:schemeClr val="tx1"/>
                </a:solidFill>
              </a:rPr>
              <a:t>Java Projects with Maven</a:t>
            </a:r>
          </a:p>
        </p:txBody>
      </p:sp>
    </p:spTree>
    <p:extLst>
      <p:ext uri="{BB962C8B-B14F-4D97-AF65-F5344CB8AC3E}">
        <p14:creationId xmlns:p14="http://schemas.microsoft.com/office/powerpoint/2010/main" val="270165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869" y="1235864"/>
            <a:ext cx="61908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945" y="711030"/>
            <a:ext cx="6516633" cy="57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3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234" y="602817"/>
            <a:ext cx="7585569" cy="570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73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3550"/>
              </p:ext>
            </p:extLst>
          </p:nvPr>
        </p:nvGraphicFramePr>
        <p:xfrm>
          <a:off x="224509" y="1711282"/>
          <a:ext cx="10515600" cy="3507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489">
                  <a:extLst>
                    <a:ext uri="{9D8B030D-6E8A-4147-A177-3AD203B41FA5}">
                      <a16:colId xmlns:a16="http://schemas.microsoft.com/office/drawing/2014/main" val="283805607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1723404776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356427424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63499093"/>
                    </a:ext>
                  </a:extLst>
                </a:gridCol>
                <a:gridCol w="1939303">
                  <a:extLst>
                    <a:ext uri="{9D8B030D-6E8A-4147-A177-3AD203B41FA5}">
                      <a16:colId xmlns:a16="http://schemas.microsoft.com/office/drawing/2014/main" val="3222253254"/>
                    </a:ext>
                  </a:extLst>
                </a:gridCol>
              </a:tblGrid>
              <a:tr h="3432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week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Iteration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</a:t>
                      </a:r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Release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45027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4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13/08/2018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19/08/2018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60377692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5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20/08/2018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277961939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6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426244383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7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552824451"/>
                  </a:ext>
                </a:extLst>
              </a:tr>
              <a:tr h="157088"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094416211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Iteration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Release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3742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16/09/2018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59625230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9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01208354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24/09/2018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41924556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4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89231117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4208073038"/>
                  </a:ext>
                </a:extLst>
              </a:tr>
              <a:tr h="174658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extLst>
                  <a:ext uri="{0D108BD9-81ED-4DB2-BD59-A6C34878D82A}">
                    <a16:rowId xmlns:a16="http://schemas.microsoft.com/office/drawing/2014/main" val="252126175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57379" y="611599"/>
            <a:ext cx="3741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Project Plan –Tutoring 3</a:t>
            </a:r>
            <a:endParaRPr lang="en-AU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10805432" y="2818468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1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0805431" y="4611982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2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8" name="Right Arrow 7"/>
          <p:cNvSpPr/>
          <p:nvPr/>
        </p:nvSpPr>
        <p:spPr>
          <a:xfrm>
            <a:off x="10379121" y="2907439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10379121" y="4772520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54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690" y="1257507"/>
            <a:ext cx="7050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9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610" y="1084366"/>
            <a:ext cx="7801327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7069" y="5688892"/>
            <a:ext cx="40418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mvn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spring-boot:run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3409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5" y="1724568"/>
            <a:ext cx="3844880" cy="480817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353" y="269078"/>
            <a:ext cx="5194385" cy="714972"/>
          </a:xfrm>
        </p:spPr>
        <p:txBody>
          <a:bodyPr>
            <a:normAutofit fontScale="90000"/>
          </a:bodyPr>
          <a:lstStyle/>
          <a:p>
            <a:r>
              <a:rPr lang="en-AU" sz="3200" b="1" dirty="0" smtClean="0"/>
              <a:t>1-Aspect Oriented Programming</a:t>
            </a:r>
            <a:endParaRPr lang="en-AU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283" y="1724568"/>
            <a:ext cx="3725105" cy="4739531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6948919" y="323185"/>
            <a:ext cx="5194385" cy="714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3200" b="1" dirty="0" smtClean="0"/>
              <a:t>2-Spring Boot Programming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3864689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545" y="1027906"/>
            <a:ext cx="7435899" cy="52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2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334" y="1214221"/>
            <a:ext cx="73679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09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180" y="966457"/>
            <a:ext cx="65403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85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28587"/>
            <a:ext cx="91344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8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797" y="941909"/>
            <a:ext cx="7474262" cy="53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33" y="193282"/>
            <a:ext cx="8198687" cy="64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669" y="1144428"/>
            <a:ext cx="60397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281" y="2940631"/>
            <a:ext cx="9960210" cy="1325563"/>
          </a:xfrm>
        </p:spPr>
        <p:txBody>
          <a:bodyPr>
            <a:noAutofit/>
          </a:bodyPr>
          <a:lstStyle/>
          <a:p>
            <a:r>
              <a:rPr lang="en-AU" sz="7200" b="1" dirty="0"/>
              <a:t>Java Development Track</a:t>
            </a:r>
            <a:br>
              <a:rPr lang="en-AU" sz="7200" b="1" dirty="0"/>
            </a:br>
            <a:endParaRPr lang="en-AU" sz="7200" b="1" dirty="0"/>
          </a:p>
        </p:txBody>
      </p:sp>
    </p:spTree>
    <p:extLst>
      <p:ext uri="{BB962C8B-B14F-4D97-AF65-F5344CB8AC3E}">
        <p14:creationId xmlns:p14="http://schemas.microsoft.com/office/powerpoint/2010/main" val="11707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07" y="466905"/>
            <a:ext cx="7583594" cy="58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94" y="0"/>
            <a:ext cx="8974532" cy="63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46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90512"/>
            <a:ext cx="101917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556" y="332664"/>
            <a:ext cx="8140518" cy="60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75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92" y="720980"/>
            <a:ext cx="8375896" cy="57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37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805" y="862130"/>
            <a:ext cx="7254879" cy="53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94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872" y="751665"/>
            <a:ext cx="6662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4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494" y="831445"/>
            <a:ext cx="7037475" cy="55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95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90" y="88090"/>
            <a:ext cx="88677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0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012" y="849856"/>
            <a:ext cx="67981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7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" y="159143"/>
            <a:ext cx="11529130" cy="6485136"/>
          </a:xfrm>
        </p:spPr>
      </p:pic>
      <p:sp>
        <p:nvSpPr>
          <p:cNvPr id="7" name="Rectangle 6"/>
          <p:cNvSpPr/>
          <p:nvPr/>
        </p:nvSpPr>
        <p:spPr>
          <a:xfrm>
            <a:off x="4335734" y="281222"/>
            <a:ext cx="216786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 Security</a:t>
            </a:r>
            <a:endParaRPr lang="en-US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 Boot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Junit 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</a:t>
            </a:r>
            <a:r>
              <a:rPr lang="en-US" alt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hymeleaf</a:t>
            </a: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E</a:t>
            </a:r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clipse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1270" y="6101157"/>
            <a:ext cx="5242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Welcome to the Desert of the Real</a:t>
            </a:r>
            <a:endParaRPr lang="en-AU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234456" y="311128"/>
            <a:ext cx="1621392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CRUD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REST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Maven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AOP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Spring MVC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Heroku</a:t>
            </a:r>
            <a:endParaRPr lang="en-US" altLang="en-US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Jenkins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AU" b="1" dirty="0">
                <a:solidFill>
                  <a:schemeClr val="bg1"/>
                </a:solidFill>
                <a:latin typeface="Century Gothic" panose="020B0502020202020204" pitchFamily="34" charset="0"/>
              </a:rPr>
              <a:t>HATEOAS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endParaRPr lang="en-US" alt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63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35" y="205810"/>
            <a:ext cx="7265559" cy="63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40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42" y="316147"/>
            <a:ext cx="71532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7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447" y="868266"/>
            <a:ext cx="8408623" cy="53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4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073" y="855993"/>
            <a:ext cx="8599353" cy="55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74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025" y="500051"/>
            <a:ext cx="8546853" cy="54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36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929" y="690296"/>
            <a:ext cx="8502141" cy="59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42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2055813" y="2286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What is Spring?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“</a:t>
            </a:r>
            <a:r>
              <a:rPr lang="en-US" altLang="en-US" sz="2000" i="1">
                <a:solidFill>
                  <a:srgbClr val="333333"/>
                </a:solidFill>
                <a:latin typeface="Century Gothic" panose="020B0502020202020204" pitchFamily="34" charset="0"/>
              </a:rPr>
              <a:t>The Spring Framework is an open source application framework and inversion of control container for the Java platform.</a:t>
            </a: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” 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" panose="05000000000000000000" pitchFamily="2" charset="2"/>
              <a:buChar char=""/>
            </a:pPr>
            <a:r>
              <a:rPr lang="en-US" altLang="en-US" sz="2000" u="sng">
                <a:solidFill>
                  <a:srgbClr val="CCCCFF"/>
                </a:solidFill>
                <a:latin typeface="Century Gothic" panose="020B0502020202020204" pitchFamily="34" charset="0"/>
                <a:hlinkClick r:id="rId3"/>
              </a:rPr>
              <a:t>http://en.wikipedia.org/wiki/Spring_Framework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Inversion of control container is also called </a:t>
            </a:r>
            <a:r>
              <a:rPr lang="en-US" altLang="en-US" sz="2000" b="1">
                <a:solidFill>
                  <a:srgbClr val="333333"/>
                </a:solidFill>
                <a:latin typeface="Century Gothic" panose="020B0502020202020204" pitchFamily="34" charset="0"/>
              </a:rPr>
              <a:t>dependency injection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Supports many templating engines for web-service and also full-featured dynamic web-sites. 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Support for popular Frameworks such as Bootstrap, Vaadin, Thymleaf, etc. etc. etc.  </a:t>
            </a: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815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2055813" y="228600"/>
            <a:ext cx="6508750" cy="1143000"/>
          </a:xfrm>
          <a:ln/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Inversion of control container / dependency injection: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Rather than instantiating an object using the new keyword, the container injects (and manages) a reference for you. </a:t>
            </a:r>
          </a:p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This may seem just a delegation swap, but it has important implications for the scope of those objects.</a:t>
            </a:r>
          </a:p>
          <a:p>
            <a:pPr>
              <a:spcBef>
                <a:spcPts val="1800"/>
              </a:spcBef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You have seem dependency injection in FXML already. 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Inversion of control container is also called </a:t>
            </a:r>
            <a:r>
              <a:rPr lang="en-US" altLang="en-US" sz="2000" b="1">
                <a:solidFill>
                  <a:srgbClr val="333333"/>
                </a:solidFill>
                <a:latin typeface="Century Gothic" panose="020B0502020202020204" pitchFamily="34" charset="0"/>
              </a:rPr>
              <a:t>dependency injection</a:t>
            </a:r>
          </a:p>
          <a:p>
            <a:pPr>
              <a:spcBef>
                <a:spcPts val="1800"/>
              </a:spcBef>
              <a:buClr>
                <a:srgbClr val="990000"/>
              </a:buClr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  </a:t>
            </a: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</a:pPr>
            <a:endParaRPr lang="en-US" altLang="en-US" sz="200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260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SpringBoot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390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866"/>
            <a:ext cx="10515600" cy="43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3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Terminology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CRUD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REST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Maven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What is AOP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>
                <a:solidFill>
                  <a:srgbClr val="333333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Spring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What is Spring Boot and </a:t>
            </a:r>
            <a:r>
              <a:rPr lang="en-US" altLang="en-US" sz="2000" dirty="0" err="1" smtClean="0">
                <a:solidFill>
                  <a:srgbClr val="333333"/>
                </a:solidFill>
                <a:latin typeface="Century Gothic" panose="020B0502020202020204" pitchFamily="34" charset="0"/>
              </a:rPr>
              <a:t>thymeleaf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.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Now…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We can Start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Coding 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</a:t>
            </a:r>
            <a:r>
              <a:rPr lang="en-US" altLang="en-US" sz="2000" dirty="0" smtClean="0">
                <a:solidFill>
                  <a:srgbClr val="333333"/>
                </a:solidFill>
                <a:latin typeface="Century Gothic" panose="020B0502020202020204" pitchFamily="34" charset="0"/>
              </a:rPr>
              <a:t>!</a:t>
            </a:r>
            <a:endParaRPr lang="en-US" altLang="en-US" sz="2000" dirty="0">
              <a:solidFill>
                <a:srgbClr val="3333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488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641" y="892813"/>
            <a:ext cx="9394418" cy="51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85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681" y="567558"/>
            <a:ext cx="9324526" cy="54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0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930" y="1170936"/>
            <a:ext cx="83707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71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989" y="1154704"/>
            <a:ext cx="86652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70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210" y="1089194"/>
            <a:ext cx="9863797" cy="55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3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536" y="1083057"/>
            <a:ext cx="9362312" cy="52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9984"/>
          </a:xfrm>
        </p:spPr>
        <p:txBody>
          <a:bodyPr/>
          <a:lstStyle/>
          <a:p>
            <a:r>
              <a:rPr lang="en-AU" dirty="0" smtClean="0"/>
              <a:t>Spring Boot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763" y="1328534"/>
            <a:ext cx="5359801" cy="53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6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874" y="555284"/>
            <a:ext cx="8058031" cy="59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82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442912"/>
            <a:ext cx="11144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30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● </a:t>
            </a:r>
            <a:r>
              <a:rPr lang="en-AU" dirty="0" smtClean="0"/>
              <a:t>Dramatically </a:t>
            </a:r>
            <a:r>
              <a:rPr lang="en-AU" dirty="0"/>
              <a:t>reduces boilerplate code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Enables polyglot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Simplifies integration testing 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● </a:t>
            </a:r>
            <a:r>
              <a:rPr lang="en-AU" dirty="0"/>
              <a:t>Simplifies environment maintenance</a:t>
            </a:r>
          </a:p>
        </p:txBody>
      </p:sp>
    </p:spTree>
    <p:extLst>
      <p:ext uri="{BB962C8B-B14F-4D97-AF65-F5344CB8AC3E}">
        <p14:creationId xmlns:p14="http://schemas.microsoft.com/office/powerpoint/2010/main" val="3091405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What is CRUD?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“</a:t>
            </a:r>
            <a:r>
              <a:rPr lang="en-US" altLang="en-US" sz="2000" i="1">
                <a:solidFill>
                  <a:srgbClr val="333333"/>
                </a:solidFill>
                <a:latin typeface="Century Gothic" panose="020B0502020202020204" pitchFamily="34" charset="0"/>
              </a:rPr>
              <a:t>In computer programming, create, read, update and delete (as an acronym CRUD) (Sometimes called SCRUD with an "S" for Search) are the four basic functions of persistent storage.</a:t>
            </a: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”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" panose="05000000000000000000" pitchFamily="2" charset="2"/>
              <a:buChar char=""/>
            </a:pPr>
            <a:r>
              <a:rPr lang="en-US" altLang="en-US" sz="1400" u="sng">
                <a:solidFill>
                  <a:srgbClr val="CCCCFF"/>
                </a:solidFill>
                <a:latin typeface="Century Gothic" panose="020B0502020202020204" pitchFamily="34" charset="0"/>
                <a:hlinkClick r:id="rId3"/>
              </a:rPr>
              <a:t>http://en.wikipedia.org/wiki/Create,_read,_update_and_delete</a:t>
            </a:r>
          </a:p>
          <a:p>
            <a:pPr>
              <a:spcBef>
                <a:spcPts val="1800"/>
              </a:spcBef>
            </a:pPr>
            <a:endParaRPr lang="en-US" altLang="en-US" sz="1400" u="sng">
              <a:solidFill>
                <a:srgbClr val="D0101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24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973" y="1230345"/>
            <a:ext cx="77966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10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018" y="1383767"/>
            <a:ext cx="7678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1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885" y="1181249"/>
            <a:ext cx="7537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3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775" y="1254892"/>
            <a:ext cx="76319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26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791" y="1089195"/>
            <a:ext cx="77556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693" y="1027906"/>
            <a:ext cx="7579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21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061" y="1076921"/>
            <a:ext cx="7680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251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17" y="800659"/>
            <a:ext cx="8605301" cy="5490182"/>
          </a:xfrm>
        </p:spPr>
      </p:pic>
    </p:spTree>
    <p:extLst>
      <p:ext uri="{BB962C8B-B14F-4D97-AF65-F5344CB8AC3E}">
        <p14:creationId xmlns:p14="http://schemas.microsoft.com/office/powerpoint/2010/main" val="1750781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 smtClean="0"/>
              <a:t>Let’s have some fun</a:t>
            </a:r>
            <a:endParaRPr lang="en-AU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1-Download Apache Maven Latest version</a:t>
            </a:r>
          </a:p>
          <a:p>
            <a:r>
              <a:rPr lang="en-AU" dirty="0" smtClean="0"/>
              <a:t>2-Make sure you install JDK 1.8 and defined in your System Path.</a:t>
            </a:r>
          </a:p>
          <a:p>
            <a:r>
              <a:rPr lang="en-AU" dirty="0"/>
              <a:t>3- go to </a:t>
            </a:r>
            <a:r>
              <a:rPr lang="en-AU" dirty="0">
                <a:hlinkClick r:id="rId2"/>
              </a:rPr>
              <a:t>http://start.spring.io</a:t>
            </a:r>
            <a:r>
              <a:rPr lang="en-AU" dirty="0" smtClean="0">
                <a:hlinkClick r:id="rId2"/>
              </a:rPr>
              <a:t>/</a:t>
            </a:r>
            <a:r>
              <a:rPr lang="en-AU" dirty="0" smtClean="0"/>
              <a:t>  , configure your POM file</a:t>
            </a:r>
          </a:p>
          <a:p>
            <a:r>
              <a:rPr lang="en-AU" dirty="0" smtClean="0"/>
              <a:t>Open your maven project using (Eclipse , VSC , </a:t>
            </a:r>
            <a:r>
              <a:rPr lang="en-AU" dirty="0" err="1" smtClean="0"/>
              <a:t>netbeans</a:t>
            </a:r>
            <a:r>
              <a:rPr lang="en-AU" dirty="0" smtClean="0"/>
              <a:t> ,….)</a:t>
            </a:r>
          </a:p>
          <a:p>
            <a:r>
              <a:rPr lang="en-AU" dirty="0" smtClean="0"/>
              <a:t>Build the maven repo from CMD.</a:t>
            </a:r>
          </a:p>
          <a:p>
            <a:r>
              <a:rPr lang="en-AU" dirty="0" smtClean="0"/>
              <a:t>Develop hello world </a:t>
            </a:r>
            <a:r>
              <a:rPr lang="en-AU" smtClean="0"/>
              <a:t>web service.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40650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40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What is REST?</a:t>
            </a: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981200" y="2209801"/>
            <a:ext cx="6508750" cy="391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7013"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8600" algn="l"/>
                <a:tab pos="685800" algn="l"/>
                <a:tab pos="1143000" algn="l"/>
                <a:tab pos="1600200" algn="l"/>
                <a:tab pos="2057400" algn="l"/>
                <a:tab pos="2514600" algn="l"/>
                <a:tab pos="2971800" algn="l"/>
                <a:tab pos="3429000" algn="l"/>
                <a:tab pos="3886200" algn="l"/>
                <a:tab pos="4343400" algn="l"/>
                <a:tab pos="4800600" algn="l"/>
                <a:tab pos="5257800" algn="l"/>
                <a:tab pos="5715000" algn="l"/>
                <a:tab pos="6172200" algn="l"/>
                <a:tab pos="6629400" algn="l"/>
                <a:tab pos="7086600" algn="l"/>
                <a:tab pos="7543800" algn="l"/>
                <a:tab pos="8001000" algn="l"/>
                <a:tab pos="8458200" algn="l"/>
                <a:tab pos="8915400" algn="l"/>
                <a:tab pos="9372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“</a:t>
            </a:r>
            <a:r>
              <a:rPr lang="en-US" altLang="en-US" sz="2000" i="1">
                <a:solidFill>
                  <a:srgbClr val="333333"/>
                </a:solidFill>
                <a:latin typeface="Century Gothic" panose="020B0502020202020204" pitchFamily="34" charset="0"/>
              </a:rPr>
              <a:t>Representational state transfer (REST) is an abstraction of the architecture of the World Wide Web; more precisely, REST is an architectural style consisting of a coordinated set of architectural constraints applied to components, connectors, and data elements, within a distributed hypermedia system.</a:t>
            </a:r>
            <a:r>
              <a:rPr lang="en-US" altLang="en-US" sz="2000">
                <a:solidFill>
                  <a:srgbClr val="333333"/>
                </a:solidFill>
                <a:latin typeface="Century Gothic" panose="020B0502020202020204" pitchFamily="34" charset="0"/>
              </a:rPr>
              <a:t>”</a:t>
            </a:r>
          </a:p>
          <a:p>
            <a:pPr>
              <a:spcBef>
                <a:spcPts val="1800"/>
              </a:spcBef>
              <a:buClr>
                <a:srgbClr val="990000"/>
              </a:buClr>
              <a:buFont typeface="Wingdings 2" panose="05020102010507070707" pitchFamily="18" charset="2"/>
              <a:buChar char=""/>
            </a:pPr>
            <a:r>
              <a:rPr lang="en-US" altLang="en-US" sz="2000" u="sng">
                <a:solidFill>
                  <a:srgbClr val="CCCCFF"/>
                </a:solidFill>
                <a:latin typeface="Century Gothic" panose="020B0502020202020204" pitchFamily="34" charset="0"/>
                <a:hlinkClick r:id="rId3"/>
              </a:rPr>
              <a:t>http://en.wikipedia.org/wiki/REST</a:t>
            </a:r>
          </a:p>
          <a:p>
            <a:pPr>
              <a:spcBef>
                <a:spcPts val="1800"/>
              </a:spcBef>
            </a:pPr>
            <a:endParaRPr lang="en-US" altLang="en-US" sz="2000" u="sng">
              <a:solidFill>
                <a:srgbClr val="D0101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85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914400"/>
            <a:ext cx="650875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600">
                <a:solidFill>
                  <a:srgbClr val="990000"/>
                </a:solidFill>
              </a:rPr>
              <a:t>Basic CRUD with REST</a:t>
            </a:r>
          </a:p>
        </p:txBody>
      </p:sp>
      <p:graphicFrame>
        <p:nvGraphicFramePr>
          <p:cNvPr id="11266" name="Group 2"/>
          <p:cNvGraphicFramePr>
            <a:graphicFrameLocks noGrp="1"/>
          </p:cNvGraphicFramePr>
          <p:nvPr/>
        </p:nvGraphicFramePr>
        <p:xfrm>
          <a:off x="1981200" y="2209801"/>
          <a:ext cx="6510338" cy="1857375"/>
        </p:xfrm>
        <a:graphic>
          <a:graphicData uri="http://schemas.openxmlformats.org/drawingml/2006/table">
            <a:tbl>
              <a:tblPr/>
              <a:tblGrid>
                <a:gridCol w="3255963">
                  <a:extLst>
                    <a:ext uri="{9D8B030D-6E8A-4147-A177-3AD203B41FA5}">
                      <a16:colId xmlns:a16="http://schemas.microsoft.com/office/drawing/2014/main" val="2036916758"/>
                    </a:ext>
                  </a:extLst>
                </a:gridCol>
                <a:gridCol w="3254375">
                  <a:extLst>
                    <a:ext uri="{9D8B030D-6E8A-4147-A177-3AD203B41FA5}">
                      <a16:colId xmlns:a16="http://schemas.microsoft.com/office/drawing/2014/main" val="3842525543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Operation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HTTP / REST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92598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Create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PUT / </a:t>
                      </a: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POST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93679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Read (Retrieve)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GET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34325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Update (Modify)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PUT</a:t>
                      </a: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 / PATCH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20816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Delete (Destroy)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9000"/>
                        </a:lnSpc>
                        <a:spcBef>
                          <a:spcPts val="1413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lnSpc>
                          <a:spcPct val="99000"/>
                        </a:lnSpc>
                        <a:spcBef>
                          <a:spcPts val="113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lnSpc>
                          <a:spcPct val="99000"/>
                        </a:lnSpc>
                        <a:spcBef>
                          <a:spcPts val="85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lnSpc>
                          <a:spcPct val="99000"/>
                        </a:lnSpc>
                        <a:spcBef>
                          <a:spcPts val="575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 sz="1600"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lnSpc>
                          <a:spcPct val="99000"/>
                        </a:lnSpc>
                        <a:spcBef>
                          <a:spcPts val="288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>
                        <a:lnSpc>
                          <a:spcPct val="99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  <a:defRPr>
                          <a:solidFill>
                            <a:srgbClr val="333333"/>
                          </a:solidFill>
                          <a:latin typeface="Century Gothic" panose="020B0502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98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Microsoft YaHei" panose="020B0503020204020204" pitchFamily="34" charset="-122"/>
                        </a:rPr>
                        <a:t>DELETE</a:t>
                      </a:r>
                    </a:p>
                  </a:txBody>
                  <a:tcPr marT="52452" horzOverflow="overflow">
                    <a:lnL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69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588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39" y="1137538"/>
            <a:ext cx="9305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1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520</Words>
  <Application>Microsoft Office PowerPoint</Application>
  <PresentationFormat>Widescreen</PresentationFormat>
  <Paragraphs>138</Paragraphs>
  <Slides>69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Microsoft YaHei</vt:lpstr>
      <vt:lpstr>Arial</vt:lpstr>
      <vt:lpstr>Calibri</vt:lpstr>
      <vt:lpstr>Calibri Light</vt:lpstr>
      <vt:lpstr>Century Gothic</vt:lpstr>
      <vt:lpstr>Wingdings</vt:lpstr>
      <vt:lpstr>Wingdings 2</vt:lpstr>
      <vt:lpstr>Office Theme</vt:lpstr>
      <vt:lpstr>Software Engineering Practice   Week 5</vt:lpstr>
      <vt:lpstr>PowerPoint Presentation</vt:lpstr>
      <vt:lpstr>Java Development Track </vt:lpstr>
      <vt:lpstr>PowerPoint Presentation</vt:lpstr>
      <vt:lpstr>Terminology</vt:lpstr>
      <vt:lpstr>What is CRUD?</vt:lpstr>
      <vt:lpstr>What is REST?</vt:lpstr>
      <vt:lpstr>Basic CRUD with 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1-Aspect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Spring?</vt:lpstr>
      <vt:lpstr>Inversion of control container / dependency injection:</vt:lpstr>
      <vt:lpstr>SpringBoot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Spring Boot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have some fun</vt:lpstr>
      <vt:lpstr>PowerPoint Presentation</vt:lpstr>
    </vt:vector>
  </TitlesOfParts>
  <Company>University of Technology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Ayman Ahmed Elgharabawy</dc:creator>
  <cp:lastModifiedBy>ayman</cp:lastModifiedBy>
  <cp:revision>309</cp:revision>
  <dcterms:created xsi:type="dcterms:W3CDTF">2018-07-29T08:54:41Z</dcterms:created>
  <dcterms:modified xsi:type="dcterms:W3CDTF">2018-08-21T20:14:29Z</dcterms:modified>
</cp:coreProperties>
</file>